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1.png" ContentType="image/png"/>
  <Override PartName="/ppt/media/image19.jpeg" ContentType="image/jpeg"/>
  <Override PartName="/ppt/media/image10.png" ContentType="image/png"/>
  <Override PartName="/ppt/media/image6.jpeg" ContentType="image/jpeg"/>
  <Override PartName="/ppt/media/image8.jpeg" ContentType="image/jpeg"/>
  <Override PartName="/ppt/media/image12.png" ContentType="image/png"/>
  <Override PartName="/ppt/media/image20.jpeg" ContentType="image/jpeg"/>
  <Override PartName="/ppt/media/image7.png" ContentType="image/png"/>
  <Override PartName="/ppt/media/image22.jpeg" ContentType="image/jpeg"/>
  <Override PartName="/ppt/media/image13.png" ContentType="image/png"/>
  <Override PartName="/ppt/media/image5.jpeg" ContentType="image/jpeg"/>
  <Override PartName="/ppt/media/image23.png" ContentType="image/png"/>
  <Override PartName="/ppt/media/image21.jpeg" ContentType="image/jpeg"/>
  <Override PartName="/ppt/media/image16.png" ContentType="image/png"/>
  <Override PartName="/ppt/media/image18.jpeg" ContentType="image/jpeg"/>
  <Override PartName="/ppt/media/image17.png" ContentType="image/png"/>
  <Override PartName="/ppt/media/image15.jpeg" ContentType="image/jpeg"/>
  <Override PartName="/ppt/media/image14.jpeg" ContentType="image/jpeg"/>
  <Override PartName="/ppt/media/image9.jpeg" ContentType="image/jpeg"/>
  <Override PartName="/ppt/media/image1.png" ContentType="image/png"/>
  <Override PartName="/ppt/media/image3.jpeg" ContentType="image/jpeg"/>
  <Override PartName="/ppt/media/image24.jpeg" ContentType="image/jpeg"/>
  <Override PartName="/ppt/media/image4.jpeg" ContentType="image/jpeg"/>
  <Override PartName="/ppt/media/image2.png" ContentType="image/png"/>
  <Override PartName="/ppt/media/image25.jpeg" ContentType="image/jpe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F772CD-9900-4AAA-BE59-1078A2FE5871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086620C-A262-46A6-A024-57FCB38CF24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663E56-C02C-4230-9671-01170A398F8F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5E942C-AE8E-4D95-9406-AD93C79B59B7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6038FD-38CC-4D7A-A781-E6B0ABA6E046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FB6B5B-E983-4001-9E3E-CF34F45CF97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A01880-F158-495E-8B74-AA93FFBFDAC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B3D9B0-FCD2-4D8D-9184-6D6C0C7EC43C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A03154-89D4-424A-A2E5-820D69612B1D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D14402-B451-4913-BD76-3E032598E9BA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163FC8-C516-4EAA-A075-9DCD6E70D2A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F3D5793-6E2C-4E10-B135-D3CC0DD826C5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A6925B-4895-46C0-B0BF-AD36DF73D4F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004D5C-7171-4495-9FF4-206078DD4E7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694AE6-5BEE-426F-8DC1-215D9BECFB66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E68EF7-BBE3-44B0-9F15-637E133769DB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2BE301-2C07-4774-94C5-ADF1C3E8421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7B6FCB-E46A-481A-AF5C-2F26E4856A6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8B6B8F0-8ED0-404F-8851-630C0CFEC2F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D16DD2D-77C6-4DF1-BF1D-CC8FA7090E7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83DCC78-0A5E-489D-BE5D-84DDB49F53A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9894610-2A69-44CE-B079-271FFF33FC6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43B6C9C-8536-413C-A76A-16BBF2D7F07B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826F433-4CF4-4DA5-8A26-E3CBBF1BA773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pl-PL" sz="5200" spc="-1" strike="noStrike">
                <a:solidFill>
                  <a:srgbClr val="000000"/>
                </a:solidFill>
                <a:latin typeface="Arial"/>
              </a:rPr>
              <a:t>Kliknij, aby edytować format tekstu tytułu</a:t>
            </a:r>
            <a:endParaRPr b="0" lang="pl-PL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l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2B1092B-56AA-4D56-93EA-4AAE7D92AAAF}" type="slidenum">
              <a:rPr b="0" lang="pl" sz="1000" spc="-1" strike="noStrike">
                <a:solidFill>
                  <a:srgbClr val="595959"/>
                </a:solidFill>
                <a:latin typeface="Arial"/>
                <a:ea typeface="Arial"/>
              </a:rPr>
              <a:t>&lt;numer&gt;</a:t>
            </a:fld>
            <a:endParaRPr b="0" lang="pl-PL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400" spc="-1" strike="noStrike">
                <a:solidFill>
                  <a:srgbClr val="000000"/>
                </a:solidFill>
                <a:latin typeface="Arial"/>
              </a:rPr>
              <a:t>Kliknij, aby edytować format tekstu konspektu</a:t>
            </a:r>
            <a:endParaRPr b="0" lang="pl-PL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400" spc="-1" strike="noStrike">
                <a:solidFill>
                  <a:srgbClr val="000000"/>
                </a:solidFill>
                <a:latin typeface="Arial"/>
              </a:rPr>
              <a:t>Drugi poziom konspektu</a:t>
            </a:r>
            <a:endParaRPr b="0" lang="pl-PL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400" spc="-1" strike="noStrike">
                <a:solidFill>
                  <a:srgbClr val="000000"/>
                </a:solidFill>
                <a:latin typeface="Arial"/>
              </a:rPr>
              <a:t>Trzeci poziom konspektu</a:t>
            </a:r>
            <a:endParaRPr b="0" lang="pl-PL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400" spc="-1" strike="noStrike">
                <a:solidFill>
                  <a:srgbClr val="000000"/>
                </a:solidFill>
                <a:latin typeface="Arial"/>
              </a:rPr>
              <a:t>Czwarty poziom konspektu</a:t>
            </a:r>
            <a:endParaRPr b="0" lang="pl-PL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latin typeface="Arial"/>
              </a:rPr>
              <a:t>Piąty poziom konspektu</a:t>
            </a:r>
            <a:endParaRPr b="0" lang="pl-PL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latin typeface="Arial"/>
              </a:rPr>
              <a:t>Szósty poziom konspektu</a:t>
            </a:r>
            <a:endParaRPr b="0" lang="pl-PL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latin typeface="Arial"/>
              </a:rPr>
              <a:t>Siódmy poziom konspektu</a:t>
            </a:r>
            <a:endParaRPr b="0" lang="pl-PL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pl-PL" sz="2800" spc="-1" strike="noStrike">
                <a:solidFill>
                  <a:srgbClr val="000000"/>
                </a:solidFill>
                <a:latin typeface="Arial"/>
              </a:rPr>
              <a:t>Kliknij, aby edytować format tekstu tytułu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Arial"/>
              </a:rPr>
              <a:t>Kliknij, aby edytować format tekstu konspektu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solidFill>
                  <a:srgbClr val="000000"/>
                </a:solidFill>
                <a:latin typeface="Arial"/>
              </a:rPr>
              <a:t>Drugi poziom konspektu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Arial"/>
              </a:rPr>
              <a:t>Trzeci poziom konspektu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solidFill>
                  <a:srgbClr val="000000"/>
                </a:solidFill>
                <a:latin typeface="Arial"/>
              </a:rPr>
              <a:t>Czwarty poziom konspektu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Arial"/>
              </a:rPr>
              <a:t>Piąty poziom konspektu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Arial"/>
              </a:rPr>
              <a:t>Szósty poziom konspektu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Arial"/>
              </a:rPr>
              <a:t>Siódmy poziom konspektu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l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F0219ED-F1FB-4A4D-8E1C-52D8D26ED4E0}" type="slidenum">
              <a:rPr b="0" lang="pl" sz="1000" spc="-1" strike="noStrike">
                <a:solidFill>
                  <a:srgbClr val="595959"/>
                </a:solidFill>
                <a:latin typeface="Arial"/>
                <a:ea typeface="Arial"/>
              </a:rPr>
              <a:t>&lt;numer&gt;</a:t>
            </a:fld>
            <a:endParaRPr b="0" lang="pl-PL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5200" spc="-1" strike="noStrike">
                <a:solidFill>
                  <a:srgbClr val="000000"/>
                </a:solidFill>
                <a:latin typeface="Arial"/>
                <a:ea typeface="Arial"/>
              </a:rPr>
              <a:t>Charakterystyka kierunkowa Anten</a:t>
            </a:r>
            <a:endParaRPr b="0" lang="pl-PL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Google Shape;55;p13" descr=""/>
          <p:cNvPicPr/>
          <p:nvPr/>
        </p:nvPicPr>
        <p:blipFill>
          <a:blip r:embed="rId1"/>
          <a:stretch/>
        </p:blipFill>
        <p:spPr>
          <a:xfrm>
            <a:off x="0" y="3750120"/>
            <a:ext cx="5127120" cy="1392840"/>
          </a:xfrm>
          <a:prstGeom prst="rect">
            <a:avLst/>
          </a:prstGeom>
          <a:ln w="0">
            <a:noFill/>
          </a:ln>
        </p:spPr>
      </p:pic>
      <p:pic>
        <p:nvPicPr>
          <p:cNvPr id="80" name="Google Shape;56;p13" descr=""/>
          <p:cNvPicPr/>
          <p:nvPr/>
        </p:nvPicPr>
        <p:blipFill>
          <a:blip r:embed="rId2"/>
          <a:stretch/>
        </p:blipFill>
        <p:spPr>
          <a:xfrm>
            <a:off x="5849640" y="3645720"/>
            <a:ext cx="3294000" cy="174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87;p22" descr=""/>
          <p:cNvPicPr/>
          <p:nvPr/>
        </p:nvPicPr>
        <p:blipFill>
          <a:blip r:embed="rId1"/>
          <a:srcRect l="0" t="8457" r="0" b="-8457"/>
          <a:stretch/>
        </p:blipFill>
        <p:spPr>
          <a:xfrm>
            <a:off x="4988880" y="-520560"/>
            <a:ext cx="4196160" cy="487692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64080"/>
            <a:ext cx="48967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Pomiar tłumienia - VNA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2360" y="560520"/>
            <a:ext cx="5136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l" sz="1600" spc="-1" strike="noStrike">
                <a:solidFill>
                  <a:srgbClr val="595959"/>
                </a:solidFill>
                <a:latin typeface="Arial"/>
                <a:ea typeface="Arial"/>
              </a:rPr>
              <a:t>Absorber z stożkami zmniejszył sygnał odbity o 6 dB</a:t>
            </a:r>
            <a:endParaRPr b="0" lang="pl-PL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l" sz="1600" spc="-1" strike="noStrike">
                <a:solidFill>
                  <a:srgbClr val="595959"/>
                </a:solidFill>
                <a:latin typeface="Arial"/>
                <a:ea typeface="Arial"/>
              </a:rPr>
              <a:t>heksagonalny absorber miał pomijalny wpływ</a:t>
            </a:r>
            <a:endParaRPr b="0" lang="pl-PL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pl-PL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Google Shape;190;p22"/>
          <p:cNvSpPr/>
          <p:nvPr/>
        </p:nvSpPr>
        <p:spPr>
          <a:xfrm>
            <a:off x="4940640" y="3541680"/>
            <a:ext cx="3373200" cy="434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ffffff"/>
                </a:solidFill>
                <a:latin typeface="Arial"/>
                <a:ea typeface="Arial"/>
              </a:rPr>
              <a:t>anteny typu Uda-Yagi</a:t>
            </a:r>
            <a:endParaRPr b="0" lang="pl-PL" sz="1800" spc="-1" strike="noStrike">
              <a:latin typeface="Arial"/>
            </a:endParaRPr>
          </a:p>
        </p:txBody>
      </p:sp>
      <p:pic>
        <p:nvPicPr>
          <p:cNvPr id="179" name="Google Shape;191;p22" descr=""/>
          <p:cNvPicPr/>
          <p:nvPr/>
        </p:nvPicPr>
        <p:blipFill>
          <a:blip r:embed="rId2"/>
          <a:stretch/>
        </p:blipFill>
        <p:spPr>
          <a:xfrm>
            <a:off x="302760" y="1370880"/>
            <a:ext cx="4429080" cy="377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Schemat blokowy systemu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Google Shape;198;p23" descr=""/>
          <p:cNvPicPr/>
          <p:nvPr/>
        </p:nvPicPr>
        <p:blipFill>
          <a:blip r:embed="rId1"/>
          <a:srcRect l="2789" t="9256" r="4867" b="18822"/>
          <a:stretch/>
        </p:blipFill>
        <p:spPr>
          <a:xfrm>
            <a:off x="57960" y="1442880"/>
            <a:ext cx="6235560" cy="330336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199;p23" descr=""/>
          <p:cNvPicPr/>
          <p:nvPr/>
        </p:nvPicPr>
        <p:blipFill>
          <a:blip r:embed="rId2"/>
          <a:srcRect l="0" t="12462" r="0" b="0"/>
          <a:stretch/>
        </p:blipFill>
        <p:spPr>
          <a:xfrm>
            <a:off x="6542280" y="1152360"/>
            <a:ext cx="2504880" cy="389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Koła zębate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Napęd: 2 koła zębate, przekładnia 31:200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Google Shape;206;p24" descr=""/>
          <p:cNvPicPr/>
          <p:nvPr/>
        </p:nvPicPr>
        <p:blipFill>
          <a:blip r:embed="rId1"/>
          <a:stretch/>
        </p:blipFill>
        <p:spPr>
          <a:xfrm>
            <a:off x="152280" y="2159280"/>
            <a:ext cx="4842000" cy="2849040"/>
          </a:xfrm>
          <a:prstGeom prst="rect">
            <a:avLst/>
          </a:prstGeom>
          <a:ln w="0">
            <a:noFill/>
          </a:ln>
        </p:spPr>
      </p:pic>
      <p:pic>
        <p:nvPicPr>
          <p:cNvPr id="187" name="Google Shape;207;p24" descr=""/>
          <p:cNvPicPr/>
          <p:nvPr/>
        </p:nvPicPr>
        <p:blipFill>
          <a:blip r:embed="rId2"/>
          <a:stretch/>
        </p:blipFill>
        <p:spPr>
          <a:xfrm>
            <a:off x="5283360" y="1748880"/>
            <a:ext cx="3643200" cy="325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Mechanizm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Google Shape;214;p25" descr=""/>
          <p:cNvPicPr/>
          <p:nvPr/>
        </p:nvPicPr>
        <p:blipFill>
          <a:blip r:embed="rId1"/>
          <a:srcRect l="19296" t="0" r="7653" b="0"/>
          <a:stretch/>
        </p:blipFill>
        <p:spPr>
          <a:xfrm>
            <a:off x="155880" y="1805760"/>
            <a:ext cx="4072320" cy="3135600"/>
          </a:xfrm>
          <a:prstGeom prst="rect">
            <a:avLst/>
          </a:prstGeom>
          <a:ln w="0">
            <a:noFill/>
          </a:ln>
        </p:spPr>
      </p:pic>
      <p:pic>
        <p:nvPicPr>
          <p:cNvPr id="191" name="Google Shape;215;p25" descr=""/>
          <p:cNvPicPr/>
          <p:nvPr/>
        </p:nvPicPr>
        <p:blipFill>
          <a:blip r:embed="rId2"/>
          <a:srcRect l="5265" t="0" r="23185" b="0"/>
          <a:stretch/>
        </p:blipFill>
        <p:spPr>
          <a:xfrm>
            <a:off x="4321800" y="1152360"/>
            <a:ext cx="4766400" cy="374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Niespodzianki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Google Shape;222;p26" descr=""/>
          <p:cNvPicPr/>
          <p:nvPr/>
        </p:nvPicPr>
        <p:blipFill>
          <a:blip r:embed="rId1"/>
          <a:srcRect l="0" t="19798" r="0" b="15483"/>
          <a:stretch/>
        </p:blipFill>
        <p:spPr>
          <a:xfrm>
            <a:off x="5453640" y="941400"/>
            <a:ext cx="3484440" cy="4008600"/>
          </a:xfrm>
          <a:prstGeom prst="rect">
            <a:avLst/>
          </a:prstGeom>
          <a:ln w="0">
            <a:noFill/>
          </a:ln>
        </p:spPr>
      </p:pic>
      <p:pic>
        <p:nvPicPr>
          <p:cNvPr id="195" name="Google Shape;223;p26" descr=""/>
          <p:cNvPicPr/>
          <p:nvPr/>
        </p:nvPicPr>
        <p:blipFill>
          <a:blip r:embed="rId2"/>
          <a:srcRect l="0" t="0" r="8683" b="0"/>
          <a:stretch/>
        </p:blipFill>
        <p:spPr>
          <a:xfrm>
            <a:off x="125280" y="1511640"/>
            <a:ext cx="5153040" cy="317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Obsługa silnika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połączenie za pomocą MOSFETu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nie mamy encodera ani hamowania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każdy ruch silnika obraca koło o ~5 stopni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Obliczanie kąta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Google Shape;235;p28"/>
          <p:cNvSpPr/>
          <p:nvPr/>
        </p:nvSpPr>
        <p:spPr>
          <a:xfrm>
            <a:off x="5983200" y="3945240"/>
            <a:ext cx="13712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l-PL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l-PL" sz="1800" spc="-1" strike="noStrike">
              <a:latin typeface="Arial"/>
            </a:endParaRPr>
          </a:p>
        </p:txBody>
      </p:sp>
      <p:pic>
        <p:nvPicPr>
          <p:cNvPr id="200" name="Google Shape;236;p28" descr=""/>
          <p:cNvPicPr/>
          <p:nvPr/>
        </p:nvPicPr>
        <p:blipFill>
          <a:blip r:embed="rId1"/>
          <a:stretch/>
        </p:blipFill>
        <p:spPr>
          <a:xfrm rot="5400000">
            <a:off x="5670000" y="2063160"/>
            <a:ext cx="2710440" cy="3614040"/>
          </a:xfrm>
          <a:prstGeom prst="rect">
            <a:avLst/>
          </a:prstGeom>
          <a:ln w="0">
            <a:noFill/>
          </a:ln>
        </p:spPr>
      </p:pic>
      <p:pic>
        <p:nvPicPr>
          <p:cNvPr id="201" name="Google Shape;237;p28" descr=""/>
          <p:cNvPicPr/>
          <p:nvPr/>
        </p:nvPicPr>
        <p:blipFill>
          <a:blip r:embed="rId2"/>
          <a:stretch/>
        </p:blipFill>
        <p:spPr>
          <a:xfrm>
            <a:off x="5262840" y="65160"/>
            <a:ext cx="3266640" cy="2449800"/>
          </a:xfrm>
          <a:prstGeom prst="rect">
            <a:avLst/>
          </a:prstGeom>
          <a:ln w="0">
            <a:noFill/>
          </a:ln>
        </p:spPr>
      </p:pic>
      <p:pic>
        <p:nvPicPr>
          <p:cNvPr id="202" name="Google Shape;238;p28" descr="How to Interface the Picamera module with Raspberry Pi using python ..."/>
          <p:cNvPicPr/>
          <p:nvPr/>
        </p:nvPicPr>
        <p:blipFill>
          <a:blip r:embed="rId3"/>
          <a:stretch/>
        </p:blipFill>
        <p:spPr>
          <a:xfrm>
            <a:off x="-79560" y="1017720"/>
            <a:ext cx="5313960" cy="412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82160" y="4096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Konkluzja: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311760" y="98244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Znaleziono funkcjonalny absorber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Przygotowano stanowisko pomiarowe o wysokim stopniu automatyzacji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Stworzono software obsługujący ww. system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Nie zdążyliśmy wszystkiego spiąć w całość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Google Shape;245;p29" descr=""/>
          <p:cNvPicPr/>
          <p:nvPr/>
        </p:nvPicPr>
        <p:blipFill>
          <a:blip r:embed="rId1"/>
          <a:stretch/>
        </p:blipFill>
        <p:spPr>
          <a:xfrm rot="16200000">
            <a:off x="4892760" y="2047680"/>
            <a:ext cx="2630160" cy="350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O problemie: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-29880" y="1017720"/>
            <a:ext cx="6401520" cy="955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9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Jak podchodzić do anteny aby uzyskać maximum sygnału?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(natężenie zależy od kąta do anteny)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63;p14"/>
          <p:cNvSpPr/>
          <p:nvPr/>
        </p:nvSpPr>
        <p:spPr>
          <a:xfrm>
            <a:off x="1379520" y="2687400"/>
            <a:ext cx="643320" cy="155196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Google Shape;64;p14"/>
          <p:cNvSpPr/>
          <p:nvPr/>
        </p:nvSpPr>
        <p:spPr>
          <a:xfrm>
            <a:off x="4694040" y="3066120"/>
            <a:ext cx="643320" cy="155196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Google Shape;65;p14"/>
          <p:cNvSpPr/>
          <p:nvPr/>
        </p:nvSpPr>
        <p:spPr>
          <a:xfrm rot="10800000">
            <a:off x="2320920" y="3395520"/>
            <a:ext cx="89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Google Shape;66;p14"/>
          <p:cNvSpPr/>
          <p:nvPr/>
        </p:nvSpPr>
        <p:spPr>
          <a:xfrm>
            <a:off x="5012640" y="2243160"/>
            <a:ext cx="6120" cy="82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Google Shape;67;p14"/>
          <p:cNvSpPr/>
          <p:nvPr/>
        </p:nvSpPr>
        <p:spPr>
          <a:xfrm>
            <a:off x="351720" y="2332800"/>
            <a:ext cx="2801520" cy="226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Google Shape;68;p14"/>
          <p:cNvSpPr/>
          <p:nvPr/>
        </p:nvSpPr>
        <p:spPr>
          <a:xfrm flipH="1">
            <a:off x="535680" y="2354760"/>
            <a:ext cx="2330640" cy="20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Google Shape;69;p14" descr=""/>
          <p:cNvPicPr/>
          <p:nvPr/>
        </p:nvPicPr>
        <p:blipFill>
          <a:blip r:embed="rId1"/>
          <a:stretch/>
        </p:blipFill>
        <p:spPr>
          <a:xfrm rot="16200000">
            <a:off x="5116320" y="699840"/>
            <a:ext cx="5737320" cy="3227040"/>
          </a:xfrm>
          <a:prstGeom prst="rect">
            <a:avLst/>
          </a:prstGeom>
          <a:ln w="0">
            <a:noFill/>
          </a:ln>
        </p:spPr>
      </p:pic>
      <p:sp>
        <p:nvSpPr>
          <p:cNvPr id="90" name="Google Shape;70;p14"/>
          <p:cNvSpPr/>
          <p:nvPr/>
        </p:nvSpPr>
        <p:spPr>
          <a:xfrm>
            <a:off x="6458760" y="37800"/>
            <a:ext cx="2330640" cy="11944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ffffff"/>
                </a:solidFill>
                <a:latin typeface="Arial"/>
                <a:ea typeface="Arial"/>
              </a:rPr>
              <a:t>Antena: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ffffff"/>
                </a:solidFill>
                <a:latin typeface="Arial"/>
                <a:ea typeface="Arial"/>
              </a:rPr>
              <a:t>f = 2.45 GHz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ffffff"/>
                </a:solidFill>
                <a:latin typeface="Arial"/>
                <a:ea typeface="Arial"/>
              </a:rPr>
              <a:t>λ = 12 cm</a:t>
            </a:r>
            <a:endParaRPr b="0" lang="pl-P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75;p15"/>
          <p:cNvSpPr/>
          <p:nvPr/>
        </p:nvSpPr>
        <p:spPr>
          <a:xfrm>
            <a:off x="5284080" y="2016720"/>
            <a:ext cx="3312720" cy="2319120"/>
          </a:xfrm>
          <a:prstGeom prst="rect">
            <a:avLst/>
          </a:prstGeom>
          <a:solidFill>
            <a:schemeClr val="lt1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Google Shape;76;p15"/>
          <p:cNvSpPr/>
          <p:nvPr/>
        </p:nvSpPr>
        <p:spPr>
          <a:xfrm>
            <a:off x="414720" y="1950120"/>
            <a:ext cx="3312720" cy="2319120"/>
          </a:xfrm>
          <a:prstGeom prst="rect">
            <a:avLst/>
          </a:prstGeom>
          <a:solidFill>
            <a:schemeClr val="lt1"/>
          </a:solidFill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O problemie - odbicia: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729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Jak zmierzyć zależność kątową w </a:t>
            </a:r>
            <a:r>
              <a:rPr b="1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jednym</a:t>
            </a: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 kierunku, skoro wszystko odbija?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79;p15"/>
          <p:cNvSpPr/>
          <p:nvPr/>
        </p:nvSpPr>
        <p:spPr>
          <a:xfrm>
            <a:off x="3844080" y="3058560"/>
            <a:ext cx="17521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Google Shape;80;p15"/>
          <p:cNvSpPr/>
          <p:nvPr/>
        </p:nvSpPr>
        <p:spPr>
          <a:xfrm>
            <a:off x="772200" y="2647440"/>
            <a:ext cx="1681920" cy="80820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Google Shape;81;p15"/>
          <p:cNvSpPr/>
          <p:nvPr/>
        </p:nvSpPr>
        <p:spPr>
          <a:xfrm rot="5400000">
            <a:off x="3254400" y="2800080"/>
            <a:ext cx="486720" cy="50292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Google Shape;82;p15"/>
          <p:cNvSpPr/>
          <p:nvPr/>
        </p:nvSpPr>
        <p:spPr>
          <a:xfrm>
            <a:off x="2297160" y="3051720"/>
            <a:ext cx="79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Google Shape;83;p15"/>
          <p:cNvSpPr/>
          <p:nvPr/>
        </p:nvSpPr>
        <p:spPr>
          <a:xfrm>
            <a:off x="5510880" y="2647440"/>
            <a:ext cx="1681920" cy="80820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Google Shape;84;p15"/>
          <p:cNvSpPr/>
          <p:nvPr/>
        </p:nvSpPr>
        <p:spPr>
          <a:xfrm rot="5400000">
            <a:off x="7993440" y="2800080"/>
            <a:ext cx="486720" cy="50292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Google Shape;85;p15"/>
          <p:cNvSpPr/>
          <p:nvPr/>
        </p:nvSpPr>
        <p:spPr>
          <a:xfrm>
            <a:off x="6349320" y="3058560"/>
            <a:ext cx="591120" cy="127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86;p15"/>
          <p:cNvSpPr/>
          <p:nvPr/>
        </p:nvSpPr>
        <p:spPr>
          <a:xfrm flipH="1" rot="10800000">
            <a:off x="6940080" y="3052440"/>
            <a:ext cx="1044360" cy="128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Google Shape;87;p15"/>
          <p:cNvSpPr/>
          <p:nvPr/>
        </p:nvSpPr>
        <p:spPr>
          <a:xfrm>
            <a:off x="7178040" y="3054960"/>
            <a:ext cx="54360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Google Shape;88;p15"/>
          <p:cNvSpPr/>
          <p:nvPr/>
        </p:nvSpPr>
        <p:spPr>
          <a:xfrm>
            <a:off x="1453320" y="4310280"/>
            <a:ext cx="104436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I = I(α)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105" name="Google Shape;89;p15"/>
          <p:cNvSpPr/>
          <p:nvPr/>
        </p:nvSpPr>
        <p:spPr>
          <a:xfrm>
            <a:off x="6301800" y="4388760"/>
            <a:ext cx="196056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I =I</a:t>
            </a:r>
            <a:r>
              <a:rPr b="0" lang="pl" sz="900" spc="-1" strike="noStrike">
                <a:solidFill>
                  <a:srgbClr val="595959"/>
                </a:solidFill>
                <a:latin typeface="Arial"/>
                <a:ea typeface="Arial"/>
              </a:rPr>
              <a:t>o1</a:t>
            </a: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 + I</a:t>
            </a:r>
            <a:r>
              <a:rPr b="0" lang="pl" sz="900" spc="-1" strike="noStrike">
                <a:solidFill>
                  <a:srgbClr val="595959"/>
                </a:solidFill>
                <a:latin typeface="Arial"/>
                <a:ea typeface="Arial"/>
              </a:rPr>
              <a:t>o2</a:t>
            </a: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+ I(α)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106" name="Google Shape;90;p15"/>
          <p:cNvSpPr/>
          <p:nvPr/>
        </p:nvSpPr>
        <p:spPr>
          <a:xfrm flipH="1" rot="10800000">
            <a:off x="6348600" y="2017080"/>
            <a:ext cx="591480" cy="106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Google Shape;91;p15"/>
          <p:cNvSpPr/>
          <p:nvPr/>
        </p:nvSpPr>
        <p:spPr>
          <a:xfrm>
            <a:off x="6940800" y="2016720"/>
            <a:ext cx="1044360" cy="101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Sposób realizacji: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11760" y="94104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pl-PL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Google Shape;98;p16" descr=""/>
          <p:cNvPicPr/>
          <p:nvPr/>
        </p:nvPicPr>
        <p:blipFill>
          <a:blip r:embed="rId1"/>
          <a:srcRect l="3547" t="18428" r="9534" b="5037"/>
          <a:stretch/>
        </p:blipFill>
        <p:spPr>
          <a:xfrm>
            <a:off x="1047960" y="1017720"/>
            <a:ext cx="7000920" cy="414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29680" y="2692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Test 0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24200" y="863640"/>
            <a:ext cx="48456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Odbiór dzięki </a:t>
            </a:r>
            <a:r>
              <a:rPr b="0" i="1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NRF Connect</a:t>
            </a: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pl-PL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Google Shape;105;p17" descr=""/>
          <p:cNvPicPr/>
          <p:nvPr/>
        </p:nvPicPr>
        <p:blipFill>
          <a:blip r:embed="rId1"/>
          <a:stretch/>
        </p:blipFill>
        <p:spPr>
          <a:xfrm rot="5400000">
            <a:off x="590040" y="1298520"/>
            <a:ext cx="3537360" cy="471672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3"/>
          <p:cNvSpPr>
            <a:spLocks noGrp="1"/>
          </p:cNvSpPr>
          <p:nvPr>
            <p:ph type="title"/>
          </p:nvPr>
        </p:nvSpPr>
        <p:spPr>
          <a:xfrm>
            <a:off x="5544360" y="165240"/>
            <a:ext cx="32054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Test lustra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Google Shape;107;p17"/>
          <p:cNvSpPr/>
          <p:nvPr/>
        </p:nvSpPr>
        <p:spPr>
          <a:xfrm>
            <a:off x="4470840" y="738000"/>
            <a:ext cx="4786920" cy="12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Test transmisji odbiciowej między wzajemnie ekranowanym detektorem i odbiornikiem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pl-PL" sz="1800" spc="-1" strike="noStrike">
              <a:latin typeface="Arial"/>
            </a:endParaRPr>
          </a:p>
        </p:txBody>
      </p:sp>
      <p:pic>
        <p:nvPicPr>
          <p:cNvPr id="116" name="Google Shape;108;p17" descr=""/>
          <p:cNvPicPr/>
          <p:nvPr/>
        </p:nvPicPr>
        <p:blipFill>
          <a:blip r:embed="rId2"/>
          <a:stretch/>
        </p:blipFill>
        <p:spPr>
          <a:xfrm>
            <a:off x="5911200" y="1888560"/>
            <a:ext cx="3232440" cy="32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1990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Wstępna charakterystyka kierunkowa anteny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Google Shape;114;p18" descr=""/>
          <p:cNvPicPr/>
          <p:nvPr/>
        </p:nvPicPr>
        <p:blipFill>
          <a:blip r:embed="rId1"/>
          <a:stretch/>
        </p:blipFill>
        <p:spPr>
          <a:xfrm>
            <a:off x="3229200" y="689040"/>
            <a:ext cx="5914440" cy="445428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15;p18"/>
          <p:cNvSpPr/>
          <p:nvPr/>
        </p:nvSpPr>
        <p:spPr>
          <a:xfrm>
            <a:off x="1056960" y="2223720"/>
            <a:ext cx="86652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116;p18"/>
          <p:cNvSpPr/>
          <p:nvPr/>
        </p:nvSpPr>
        <p:spPr>
          <a:xfrm>
            <a:off x="311760" y="1205280"/>
            <a:ext cx="3603600" cy="22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Uzyskana w konfiguracji testu 0 w płaszczyźnie XY anteny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pl-PL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pl-PL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pl-PL" sz="1800" spc="-1" strike="noStrike">
              <a:latin typeface="Arial"/>
            </a:endParaRPr>
          </a:p>
        </p:txBody>
      </p:sp>
      <p:pic>
        <p:nvPicPr>
          <p:cNvPr id="121" name="Google Shape;117;p18" descr=""/>
          <p:cNvPicPr/>
          <p:nvPr/>
        </p:nvPicPr>
        <p:blipFill>
          <a:blip r:embed="rId2"/>
          <a:srcRect l="17409" t="47414" r="29660" b="3021"/>
          <a:stretch/>
        </p:blipFill>
        <p:spPr>
          <a:xfrm>
            <a:off x="0" y="2077560"/>
            <a:ext cx="2455200" cy="3065400"/>
          </a:xfrm>
          <a:prstGeom prst="rect">
            <a:avLst/>
          </a:prstGeom>
          <a:ln w="0">
            <a:noFill/>
          </a:ln>
        </p:spPr>
      </p:pic>
      <p:sp>
        <p:nvSpPr>
          <p:cNvPr id="122" name="Google Shape;118;p18"/>
          <p:cNvSpPr/>
          <p:nvPr/>
        </p:nvSpPr>
        <p:spPr>
          <a:xfrm rot="10800000">
            <a:off x="2748240" y="3202920"/>
            <a:ext cx="360" cy="13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Google Shape;119;p18"/>
          <p:cNvSpPr/>
          <p:nvPr/>
        </p:nvSpPr>
        <p:spPr>
          <a:xfrm>
            <a:off x="2547360" y="2571840"/>
            <a:ext cx="5893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500" spc="-1" strike="noStrike">
                <a:solidFill>
                  <a:srgbClr val="ff0000"/>
                </a:solidFill>
                <a:latin typeface="Arial"/>
                <a:ea typeface="Arial"/>
              </a:rPr>
              <a:t>0°</a:t>
            </a:r>
            <a:endParaRPr b="0" lang="pl-PL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6320" y="7632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Absorber fal radiowych - problem odbić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5920920" y="2718720"/>
            <a:ext cx="3067920" cy="2319120"/>
          </a:xfrm>
          <a:prstGeom prst="rect">
            <a:avLst/>
          </a:prstGeom>
          <a:solidFill>
            <a:schemeClr val="lt1"/>
          </a:solidFill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Google Shape;126;p19"/>
          <p:cNvSpPr/>
          <p:nvPr/>
        </p:nvSpPr>
        <p:spPr>
          <a:xfrm>
            <a:off x="6130800" y="3349440"/>
            <a:ext cx="1557720" cy="80820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Google Shape;127;p19"/>
          <p:cNvSpPr/>
          <p:nvPr/>
        </p:nvSpPr>
        <p:spPr>
          <a:xfrm rot="5400000">
            <a:off x="8412480" y="3520800"/>
            <a:ext cx="486720" cy="46548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Google Shape;128;p19"/>
          <p:cNvSpPr/>
          <p:nvPr/>
        </p:nvSpPr>
        <p:spPr>
          <a:xfrm>
            <a:off x="6907320" y="3760560"/>
            <a:ext cx="547560" cy="127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Google Shape;129;p19"/>
          <p:cNvSpPr/>
          <p:nvPr/>
        </p:nvSpPr>
        <p:spPr>
          <a:xfrm flipH="1" rot="10800000">
            <a:off x="7674480" y="3754080"/>
            <a:ext cx="7477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Google Shape;130;p19"/>
          <p:cNvSpPr/>
          <p:nvPr/>
        </p:nvSpPr>
        <p:spPr>
          <a:xfrm>
            <a:off x="5942520" y="2726640"/>
            <a:ext cx="304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Google Shape;131;p19"/>
          <p:cNvSpPr/>
          <p:nvPr/>
        </p:nvSpPr>
        <p:spPr>
          <a:xfrm>
            <a:off x="5942520" y="5038560"/>
            <a:ext cx="304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Google Shape;132;p19"/>
          <p:cNvSpPr/>
          <p:nvPr/>
        </p:nvSpPr>
        <p:spPr>
          <a:xfrm>
            <a:off x="5937840" y="2732040"/>
            <a:ext cx="4320" cy="232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Google Shape;133;p19"/>
          <p:cNvSpPr/>
          <p:nvPr/>
        </p:nvSpPr>
        <p:spPr>
          <a:xfrm>
            <a:off x="8984520" y="2691720"/>
            <a:ext cx="4320" cy="232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Google Shape;134;p19"/>
          <p:cNvSpPr/>
          <p:nvPr/>
        </p:nvSpPr>
        <p:spPr>
          <a:xfrm>
            <a:off x="2820960" y="1987560"/>
            <a:ext cx="2781720" cy="2319120"/>
          </a:xfrm>
          <a:prstGeom prst="rect">
            <a:avLst/>
          </a:prstGeom>
          <a:solidFill>
            <a:schemeClr val="lt1"/>
          </a:solidFill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135;p19"/>
          <p:cNvSpPr/>
          <p:nvPr/>
        </p:nvSpPr>
        <p:spPr>
          <a:xfrm>
            <a:off x="3102480" y="2743200"/>
            <a:ext cx="1412280" cy="80820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136;p19"/>
          <p:cNvSpPr/>
          <p:nvPr/>
        </p:nvSpPr>
        <p:spPr>
          <a:xfrm rot="5400000">
            <a:off x="5148720" y="2936520"/>
            <a:ext cx="486720" cy="42192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Google Shape;137;p19"/>
          <p:cNvSpPr/>
          <p:nvPr/>
        </p:nvSpPr>
        <p:spPr>
          <a:xfrm>
            <a:off x="3715560" y="3029400"/>
            <a:ext cx="496080" cy="127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Google Shape;138;p19"/>
          <p:cNvSpPr/>
          <p:nvPr/>
        </p:nvSpPr>
        <p:spPr>
          <a:xfrm flipH="1" rot="10800000">
            <a:off x="4212360" y="3147840"/>
            <a:ext cx="968400" cy="11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Google Shape;139;p19"/>
          <p:cNvSpPr/>
          <p:nvPr/>
        </p:nvSpPr>
        <p:spPr>
          <a:xfrm flipH="1" rot="10800000">
            <a:off x="4503240" y="3147840"/>
            <a:ext cx="6775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Google Shape;140;p19"/>
          <p:cNvSpPr/>
          <p:nvPr/>
        </p:nvSpPr>
        <p:spPr>
          <a:xfrm flipH="1" rot="10800000">
            <a:off x="3715200" y="1987920"/>
            <a:ext cx="496800" cy="106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Google Shape;141;p19"/>
          <p:cNvSpPr/>
          <p:nvPr/>
        </p:nvSpPr>
        <p:spPr>
          <a:xfrm>
            <a:off x="4212000" y="1987560"/>
            <a:ext cx="968400" cy="11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Google Shape;142;p19"/>
          <p:cNvSpPr/>
          <p:nvPr/>
        </p:nvSpPr>
        <p:spPr>
          <a:xfrm>
            <a:off x="204840" y="620280"/>
            <a:ext cx="2366640" cy="1902960"/>
          </a:xfrm>
          <a:prstGeom prst="rect">
            <a:avLst/>
          </a:prstGeom>
          <a:solidFill>
            <a:schemeClr val="lt1"/>
          </a:solidFill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Google Shape;143;p19"/>
          <p:cNvSpPr/>
          <p:nvPr/>
        </p:nvSpPr>
        <p:spPr>
          <a:xfrm>
            <a:off x="460080" y="1240200"/>
            <a:ext cx="1201680" cy="66312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Google Shape;144;p19"/>
          <p:cNvSpPr/>
          <p:nvPr/>
        </p:nvSpPr>
        <p:spPr>
          <a:xfrm rot="5400000">
            <a:off x="2208240" y="1392480"/>
            <a:ext cx="399240" cy="35892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145;p19"/>
          <p:cNvSpPr/>
          <p:nvPr/>
        </p:nvSpPr>
        <p:spPr>
          <a:xfrm>
            <a:off x="1549800" y="1572120"/>
            <a:ext cx="677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Google Shape;146;p19"/>
          <p:cNvSpPr/>
          <p:nvPr/>
        </p:nvSpPr>
        <p:spPr>
          <a:xfrm>
            <a:off x="1009800" y="2629800"/>
            <a:ext cx="75636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Ideał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3537360" y="1587960"/>
            <a:ext cx="200232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Rzeczywistość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7062480" y="2245680"/>
            <a:ext cx="116244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1800" spc="-1" strike="noStrike">
                <a:solidFill>
                  <a:srgbClr val="595959"/>
                </a:solidFill>
                <a:latin typeface="Arial"/>
                <a:ea typeface="Arial"/>
              </a:rPr>
              <a:t>Absorber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149" name="Google Shape;149;p19"/>
          <p:cNvSpPr/>
          <p:nvPr/>
        </p:nvSpPr>
        <p:spPr>
          <a:xfrm flipH="1" rot="10800000">
            <a:off x="7454520" y="3886920"/>
            <a:ext cx="878760" cy="115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150;p19"/>
          <p:cNvSpPr/>
          <p:nvPr/>
        </p:nvSpPr>
        <p:spPr>
          <a:xfrm>
            <a:off x="7455240" y="2718720"/>
            <a:ext cx="878760" cy="109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Google Shape;151;p19"/>
          <p:cNvSpPr/>
          <p:nvPr/>
        </p:nvSpPr>
        <p:spPr>
          <a:xfrm flipH="1" rot="10800000">
            <a:off x="6936120" y="2719080"/>
            <a:ext cx="519120" cy="104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6;p20"/>
          <p:cNvSpPr/>
          <p:nvPr/>
        </p:nvSpPr>
        <p:spPr>
          <a:xfrm>
            <a:off x="5448960" y="1958040"/>
            <a:ext cx="269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157;p20"/>
          <p:cNvSpPr/>
          <p:nvPr/>
        </p:nvSpPr>
        <p:spPr>
          <a:xfrm>
            <a:off x="5448960" y="3333600"/>
            <a:ext cx="269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34812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Absorber - działanie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159;p20"/>
          <p:cNvSpPr/>
          <p:nvPr/>
        </p:nvSpPr>
        <p:spPr>
          <a:xfrm flipH="1" rot="10800000">
            <a:off x="2510280" y="2018160"/>
            <a:ext cx="2970000" cy="219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160;p20"/>
          <p:cNvSpPr/>
          <p:nvPr/>
        </p:nvSpPr>
        <p:spPr>
          <a:xfrm>
            <a:off x="5448960" y="4633200"/>
            <a:ext cx="269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161;p20"/>
          <p:cNvSpPr/>
          <p:nvPr/>
        </p:nvSpPr>
        <p:spPr>
          <a:xfrm>
            <a:off x="8136720" y="3312720"/>
            <a:ext cx="3960" cy="138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Google Shape;162;p20"/>
          <p:cNvSpPr/>
          <p:nvPr/>
        </p:nvSpPr>
        <p:spPr>
          <a:xfrm>
            <a:off x="8136720" y="1937160"/>
            <a:ext cx="3960" cy="138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Google Shape;163;p20"/>
          <p:cNvSpPr/>
          <p:nvPr/>
        </p:nvSpPr>
        <p:spPr>
          <a:xfrm>
            <a:off x="5391720" y="609840"/>
            <a:ext cx="269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Google Shape;164;p20"/>
          <p:cNvSpPr/>
          <p:nvPr/>
        </p:nvSpPr>
        <p:spPr>
          <a:xfrm>
            <a:off x="8136720" y="561600"/>
            <a:ext cx="3960" cy="138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30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165;p20"/>
          <p:cNvSpPr/>
          <p:nvPr/>
        </p:nvSpPr>
        <p:spPr>
          <a:xfrm>
            <a:off x="5485320" y="2033640"/>
            <a:ext cx="1404000" cy="124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Google Shape;166;p20"/>
          <p:cNvSpPr/>
          <p:nvPr/>
        </p:nvSpPr>
        <p:spPr>
          <a:xfrm flipH="1" rot="10800000">
            <a:off x="6834600" y="2397960"/>
            <a:ext cx="1230480" cy="87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167;p20"/>
          <p:cNvSpPr/>
          <p:nvPr/>
        </p:nvSpPr>
        <p:spPr>
          <a:xfrm rot="10800000">
            <a:off x="7493400" y="1997640"/>
            <a:ext cx="571680" cy="41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168;p20"/>
          <p:cNvSpPr/>
          <p:nvPr/>
        </p:nvSpPr>
        <p:spPr>
          <a:xfrm flipH="1">
            <a:off x="5666760" y="2023200"/>
            <a:ext cx="1856520" cy="12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169;p20"/>
          <p:cNvSpPr/>
          <p:nvPr/>
        </p:nvSpPr>
        <p:spPr>
          <a:xfrm rot="10800000">
            <a:off x="5355720" y="2772360"/>
            <a:ext cx="344520" cy="5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285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170;p20"/>
          <p:cNvSpPr/>
          <p:nvPr/>
        </p:nvSpPr>
        <p:spPr>
          <a:xfrm flipH="1" rot="10800000">
            <a:off x="5726520" y="1997280"/>
            <a:ext cx="234072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1e1e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171;p20"/>
          <p:cNvSpPr/>
          <p:nvPr/>
        </p:nvSpPr>
        <p:spPr>
          <a:xfrm flipH="1" rot="10800000">
            <a:off x="5565960" y="3270600"/>
            <a:ext cx="2530080" cy="2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1e1e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172;p20"/>
          <p:cNvSpPr/>
          <p:nvPr/>
        </p:nvSpPr>
        <p:spPr>
          <a:xfrm flipH="1" rot="10800000">
            <a:off x="5726520" y="638640"/>
            <a:ext cx="234072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1e1e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173;p20"/>
          <p:cNvSpPr/>
          <p:nvPr/>
        </p:nvSpPr>
        <p:spPr>
          <a:xfrm flipH="1" rot="10800000">
            <a:off x="5753880" y="1877040"/>
            <a:ext cx="234072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1e1e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8;p21" descr=""/>
          <p:cNvPicPr/>
          <p:nvPr/>
        </p:nvPicPr>
        <p:blipFill>
          <a:blip r:embed="rId1"/>
          <a:stretch/>
        </p:blipFill>
        <p:spPr>
          <a:xfrm>
            <a:off x="3935880" y="0"/>
            <a:ext cx="5194440" cy="349128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" sz="2800" spc="-1" strike="noStrike">
                <a:solidFill>
                  <a:srgbClr val="000000"/>
                </a:solidFill>
                <a:latin typeface="Arial"/>
                <a:ea typeface="Arial"/>
              </a:rPr>
              <a:t>Metamateriał absorbera</a:t>
            </a:r>
            <a:endParaRPr b="0" lang="pl-PL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3815640" y="4810680"/>
            <a:ext cx="3378600" cy="332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l" sz="800" spc="-1" strike="noStrike">
                <a:solidFill>
                  <a:srgbClr val="595959"/>
                </a:solidFill>
                <a:latin typeface="Arial"/>
                <a:ea typeface="Arial"/>
              </a:rPr>
              <a:t>https://www.nature.com/articles/s41598-018-23286-6</a:t>
            </a:r>
            <a:endParaRPr b="0" lang="pl-PL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oogle Shape;181;p21" descr=""/>
          <p:cNvPicPr/>
          <p:nvPr/>
        </p:nvPicPr>
        <p:blipFill>
          <a:blip r:embed="rId2"/>
          <a:stretch/>
        </p:blipFill>
        <p:spPr>
          <a:xfrm>
            <a:off x="6010920" y="1692360"/>
            <a:ext cx="3132720" cy="247248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182;p21" descr=""/>
          <p:cNvPicPr/>
          <p:nvPr/>
        </p:nvPicPr>
        <p:blipFill>
          <a:blip r:embed="rId3"/>
          <a:stretch/>
        </p:blipFill>
        <p:spPr>
          <a:xfrm>
            <a:off x="0" y="572760"/>
            <a:ext cx="3639240" cy="457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pl-PL</dc:language>
  <cp:lastModifiedBy/>
  <dcterms:modified xsi:type="dcterms:W3CDTF">2025-05-30T18:23:41Z</dcterms:modified>
  <cp:revision>1</cp:revision>
  <dc:subject/>
  <dc:title/>
</cp:coreProperties>
</file>